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Ubuntu"/>
      <p:regular r:id="rId19"/>
      <p:bold r:id="rId20"/>
      <p:italic r:id="rId21"/>
      <p:boldItalic r:id="rId22"/>
    </p:embeddedFont>
    <p:embeddedFont>
      <p:font typeface="Ubuntu Light"/>
      <p:regular r:id="rId23"/>
      <p:bold r:id="rId24"/>
      <p:italic r:id="rId25"/>
      <p:boldItalic r:id="rId26"/>
    </p:embeddedFon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Roboto Mono Light"/>
      <p:regular r:id="rId33"/>
      <p:bold r:id="rId34"/>
      <p:italic r:id="rId35"/>
      <p:boldItalic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3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FB6CAD-1BA8-4B45-B479-53A4CE09F011}">
  <a:tblStyle styleId="{5CFB6CAD-1BA8-4B45-B479-53A4CE09F0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3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20" Type="http://schemas.openxmlformats.org/officeDocument/2006/relationships/font" Target="fonts/Ubuntu-bold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font" Target="fonts/Ubuntu-boldItalic.fntdata"/><Relationship Id="rId44" Type="http://schemas.openxmlformats.org/officeDocument/2006/relationships/font" Target="fonts/HelveticaNeue-boldItalic.fntdata"/><Relationship Id="rId21" Type="http://schemas.openxmlformats.org/officeDocument/2006/relationships/font" Target="fonts/Ubuntu-italic.fntdata"/><Relationship Id="rId43" Type="http://schemas.openxmlformats.org/officeDocument/2006/relationships/font" Target="fonts/HelveticaNeue-italic.fntdata"/><Relationship Id="rId24" Type="http://schemas.openxmlformats.org/officeDocument/2006/relationships/font" Target="fonts/UbuntuLight-bold.fntdata"/><Relationship Id="rId46" Type="http://schemas.openxmlformats.org/officeDocument/2006/relationships/font" Target="fonts/HelveticaNeueLight-bold.fntdata"/><Relationship Id="rId23" Type="http://schemas.openxmlformats.org/officeDocument/2006/relationships/font" Target="fonts/UbuntuLight-regular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UbuntuLight-boldItalic.fntdata"/><Relationship Id="rId48" Type="http://schemas.openxmlformats.org/officeDocument/2006/relationships/font" Target="fonts/HelveticaNeueLight-boldItalic.fntdata"/><Relationship Id="rId25" Type="http://schemas.openxmlformats.org/officeDocument/2006/relationships/font" Target="fonts/UbuntuLight-italic.fntdata"/><Relationship Id="rId47" Type="http://schemas.openxmlformats.org/officeDocument/2006/relationships/font" Target="fonts/HelveticaNeueLight-italic.fntdata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RobotoMonoLight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RobotoMonoLight-italic.fntdata"/><Relationship Id="rId12" Type="http://schemas.openxmlformats.org/officeDocument/2006/relationships/slide" Target="slides/slide5.xml"/><Relationship Id="rId34" Type="http://schemas.openxmlformats.org/officeDocument/2006/relationships/font" Target="fonts/RobotoMonoLight-bold.fntdata"/><Relationship Id="rId15" Type="http://schemas.openxmlformats.org/officeDocument/2006/relationships/slide" Target="slides/slide8.xml"/><Relationship Id="rId37" Type="http://schemas.openxmlformats.org/officeDocument/2006/relationships/font" Target="fonts/RobotoCondensed-regular.fntdata"/><Relationship Id="rId14" Type="http://schemas.openxmlformats.org/officeDocument/2006/relationships/slide" Target="slides/slide7.xml"/><Relationship Id="rId36" Type="http://schemas.openxmlformats.org/officeDocument/2006/relationships/font" Target="fonts/RobotoMonoLight-boldItalic.fntdata"/><Relationship Id="rId17" Type="http://schemas.openxmlformats.org/officeDocument/2006/relationships/slide" Target="slides/slide10.xml"/><Relationship Id="rId39" Type="http://schemas.openxmlformats.org/officeDocument/2006/relationships/font" Target="fonts/RobotoCondensed-italic.fntdata"/><Relationship Id="rId16" Type="http://schemas.openxmlformats.org/officeDocument/2006/relationships/slide" Target="slides/slide9.xml"/><Relationship Id="rId38" Type="http://schemas.openxmlformats.org/officeDocument/2006/relationships/font" Target="fonts/RobotoCondensed-bold.fntdata"/><Relationship Id="rId19" Type="http://schemas.openxmlformats.org/officeDocument/2006/relationships/font" Target="fonts/Ubuntu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1dac0ac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21dac0ac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c41a87d7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c41a87d7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41a87d7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41a87d7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9af29158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9af29158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9af29158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9af2915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9af29158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9af29158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9af29158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9af29158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af29158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af29158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9af29158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9af29158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9af29158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9af29158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41a87d7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41a87d7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2516400"/>
            <a:ext cx="9144000" cy="2268000"/>
          </a:xfrm>
          <a:prstGeom prst="rect">
            <a:avLst/>
          </a:prstGeom>
          <a:solidFill>
            <a:srgbClr val="FFFFFF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2571750"/>
            <a:ext cx="8520600" cy="1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4006800"/>
            <a:ext cx="8520600" cy="7926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4" name="Google Shape;14;p2"/>
          <p:cNvCxnSpPr/>
          <p:nvPr/>
        </p:nvCxnSpPr>
        <p:spPr>
          <a:xfrm>
            <a:off x="311700" y="4006650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 showMasterSp="0">
  <p:cSld name="Photo - Vertical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6"/>
          <p:cNvCxnSpPr/>
          <p:nvPr/>
        </p:nvCxnSpPr>
        <p:spPr>
          <a:xfrm>
            <a:off x="401836" y="2565053"/>
            <a:ext cx="37509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7" name="Google Shape;67;p16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401836" y="756791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01836" y="2705695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400050" y="176213"/>
            <a:ext cx="833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00050" y="1171575"/>
            <a:ext cx="83391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●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○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■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●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○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706083" y="4869675"/>
            <a:ext cx="1383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5967" y="174125"/>
            <a:ext cx="737431" cy="7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5" name="Google Shape;85;p20"/>
          <p:cNvSpPr txBox="1"/>
          <p:nvPr>
            <p:ph type="ctrTitle"/>
          </p:nvPr>
        </p:nvSpPr>
        <p:spPr>
          <a:xfrm>
            <a:off x="311700" y="2571750"/>
            <a:ext cx="8520600" cy="1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311700" y="4006800"/>
            <a:ext cx="8520600" cy="7926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94" name="Google Shape;94;p22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00" name="Google Shape;100;p23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04" name="Google Shape;104;p24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 Personalizado">
  <p:cSld name="1_Layout Personalizado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837000" y="726750"/>
            <a:ext cx="38250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buntu"/>
              <a:buNone/>
              <a:defRPr b="1" i="0" sz="3200" u="none" cap="none" strike="noStrike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837000" y="2346325"/>
            <a:ext cx="5220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-314325" lvl="3" marL="18288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-314325" lvl="4" marL="22860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605837" y="4848225"/>
            <a:ext cx="1572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36" name="Google Shape;136;p33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2">
  <p:cSld name="TITLE_AND_BODY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8" name="Google Shape;28;p5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Confusion_matrix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Confusion_matrix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chive.ics.uci.edu/ml/datasets/Wine+Quality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algobeans.com/2016/09/14/k-nearest-neighbors-anomaly-detection-tutoria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chive.ics.uci.edu/ml/datasets/Wine+Quality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algobeans.com/2016/09/14/k-nearest-neighbors-anomaly-detection-tutorial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chive.ics.uci.edu/ml/datasets/Wine+Quality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chive.ics.uci.edu/ml/datasets/Wine+Quality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algobeans.com/2016/09/14/k-nearest-neighbors-anomaly-detection-tutorial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/>
          <p:nvPr/>
        </p:nvSpPr>
        <p:spPr>
          <a:xfrm>
            <a:off x="0" y="2930850"/>
            <a:ext cx="9144000" cy="2212500"/>
          </a:xfrm>
          <a:prstGeom prst="rect">
            <a:avLst/>
          </a:prstGeom>
          <a:solidFill>
            <a:srgbClr val="FFFFFF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35"/>
          <p:cNvCxnSpPr/>
          <p:nvPr/>
        </p:nvCxnSpPr>
        <p:spPr>
          <a:xfrm>
            <a:off x="311700" y="4365750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7" name="Google Shape;147;p35"/>
          <p:cNvSpPr txBox="1"/>
          <p:nvPr>
            <p:ph type="ctrTitle"/>
          </p:nvPr>
        </p:nvSpPr>
        <p:spPr>
          <a:xfrm>
            <a:off x="311700" y="2930850"/>
            <a:ext cx="8520600" cy="14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Mineração de Texto com ELK</a:t>
            </a:r>
            <a:endParaRPr/>
          </a:p>
        </p:txBody>
      </p:sp>
      <p:sp>
        <p:nvSpPr>
          <p:cNvPr id="148" name="Google Shape;148;p35"/>
          <p:cNvSpPr txBox="1"/>
          <p:nvPr>
            <p:ph idx="1" type="subTitle"/>
          </p:nvPr>
        </p:nvSpPr>
        <p:spPr>
          <a:xfrm>
            <a:off x="311700" y="4365900"/>
            <a:ext cx="8520600" cy="7776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16</a:t>
            </a:r>
            <a:r>
              <a:rPr lang="pt-BR"/>
              <a:t> de Junho de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Ver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Matriz de Confusão</a:t>
            </a:r>
            <a:endParaRPr sz="1200"/>
          </a:p>
        </p:txBody>
      </p:sp>
      <p:sp>
        <p:nvSpPr>
          <p:cNvPr id="234" name="Google Shape;234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Acurácia</a:t>
            </a:r>
            <a:r>
              <a:rPr lang="pt-BR"/>
              <a:t> ou </a:t>
            </a:r>
            <a:r>
              <a:rPr b="1" lang="pt-BR"/>
              <a:t>Taxa de Acerto: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Taxa de Verdadeiros Positivos</a:t>
            </a:r>
            <a:r>
              <a:rPr lang="pt-BR"/>
              <a:t>, ou </a:t>
            </a:r>
            <a:r>
              <a:rPr b="1" lang="pt-BR"/>
              <a:t>Sensibilidade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Taxa de Verdadeiros Negativos</a:t>
            </a:r>
            <a:r>
              <a:rPr lang="pt-BR"/>
              <a:t>, ou </a:t>
            </a:r>
            <a:r>
              <a:rPr b="1" lang="pt-BR"/>
              <a:t>Especificidade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235" name="Google Shape;235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um Classificador</a:t>
            </a:r>
            <a:endParaRPr b="0" sz="1800"/>
          </a:p>
        </p:txBody>
      </p:sp>
      <p:graphicFrame>
        <p:nvGraphicFramePr>
          <p:cNvPr id="236" name="Google Shape;236;p44"/>
          <p:cNvGraphicFramePr/>
          <p:nvPr/>
        </p:nvGraphicFramePr>
        <p:xfrm>
          <a:off x="311713" y="11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{5CFB6CAD-1BA8-4B45-B479-53A4CE09F011}</a:tableStyleId>
              </a:tblPr>
              <a:tblGrid>
                <a:gridCol w="802425"/>
                <a:gridCol w="909025"/>
                <a:gridCol w="1125175"/>
                <a:gridCol w="1163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Condição Real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Predi-</a:t>
                      </a:r>
                      <a:br>
                        <a:rPr lang="pt-BR"/>
                      </a:br>
                      <a:r>
                        <a:rPr lang="pt-BR"/>
                        <a:t>ção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641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237" name="Google Shape;2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825" y="1513397"/>
            <a:ext cx="181104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187" y="2844069"/>
            <a:ext cx="79632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6538" y="4183029"/>
            <a:ext cx="8316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Ver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Matriz de Confusão</a:t>
            </a:r>
            <a:endParaRPr sz="1200"/>
          </a:p>
        </p:txBody>
      </p:sp>
      <p:sp>
        <p:nvSpPr>
          <p:cNvPr id="245" name="Google Shape;245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Precisão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pt-BR"/>
              <a:t>Recall</a:t>
            </a:r>
            <a:r>
              <a:rPr b="1" lang="pt-BR"/>
              <a:t> </a:t>
            </a:r>
            <a:r>
              <a:rPr lang="pt-BR"/>
              <a:t>(Revocação), ou </a:t>
            </a:r>
            <a:r>
              <a:rPr b="1" lang="pt-BR"/>
              <a:t>Sensibilidade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pt-BR"/>
              <a:t>F-Score</a:t>
            </a:r>
            <a:endParaRPr b="1" i="1"/>
          </a:p>
        </p:txBody>
      </p:sp>
      <p:sp>
        <p:nvSpPr>
          <p:cNvPr id="246" name="Google Shape;246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um Classificador</a:t>
            </a:r>
            <a:endParaRPr b="0" sz="1800"/>
          </a:p>
        </p:txBody>
      </p:sp>
      <p:graphicFrame>
        <p:nvGraphicFramePr>
          <p:cNvPr id="247" name="Google Shape;247;p45"/>
          <p:cNvGraphicFramePr/>
          <p:nvPr/>
        </p:nvGraphicFramePr>
        <p:xfrm>
          <a:off x="311713" y="11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{5CFB6CAD-1BA8-4B45-B479-53A4CE09F011}</a:tableStyleId>
              </a:tblPr>
              <a:tblGrid>
                <a:gridCol w="802425"/>
                <a:gridCol w="909025"/>
                <a:gridCol w="1125175"/>
                <a:gridCol w="1163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Condição Real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Predi-</a:t>
                      </a:r>
                      <a:br>
                        <a:rPr lang="pt-BR"/>
                      </a:br>
                      <a:r>
                        <a:rPr lang="pt-BR"/>
                        <a:t>ção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641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248" name="Google Shape;2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187" y="2844069"/>
            <a:ext cx="79632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925" y="1499650"/>
            <a:ext cx="768857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912" y="4188500"/>
            <a:ext cx="221088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Classificação</a:t>
            </a:r>
            <a:endParaRPr/>
          </a:p>
        </p:txBody>
      </p:sp>
      <p:sp>
        <p:nvSpPr>
          <p:cNvPr id="154" name="Google Shape;154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6"/>
          <p:cNvPicPr preferRelativeResize="0"/>
          <p:nvPr/>
        </p:nvPicPr>
        <p:blipFill rotWithShape="1">
          <a:blip r:embed="rId3">
            <a:alphaModFix/>
          </a:blip>
          <a:srcRect b="0" l="18733" r="14599" t="0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Wine Quality Dataset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Amostras de Vinho Verde de Portugal, nas variedades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 e </a:t>
            </a:r>
            <a:r>
              <a:rPr b="1" lang="pt-BR">
                <a:solidFill>
                  <a:srgbClr val="000000"/>
                </a:solidFill>
              </a:rPr>
              <a:t>branco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Usando somente as medições de duas variáveis (</a:t>
            </a:r>
            <a:r>
              <a:rPr b="1" lang="pt-BR"/>
              <a:t>dióxido de enxofre</a:t>
            </a:r>
            <a:r>
              <a:rPr lang="pt-BR"/>
              <a:t> e </a:t>
            </a:r>
            <a:r>
              <a:rPr b="1" lang="pt-BR"/>
              <a:t>cloretos</a:t>
            </a:r>
            <a:r>
              <a:rPr lang="pt-BR"/>
              <a:t>) é possível ter uma boa idéia se o vinho é branco ou tinto.</a:t>
            </a:r>
            <a:endParaRPr/>
          </a:p>
        </p:txBody>
      </p:sp>
      <p:sp>
        <p:nvSpPr>
          <p:cNvPr id="162" name="Google Shape;162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Vinho Branco ou Tinto?</a:t>
            </a: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4832400" y="1028050"/>
            <a:ext cx="3999900" cy="36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1680900" y="4693300"/>
            <a:ext cx="746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Algobeans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Wine Quality Dataset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Amostras de Vinho Verde de Portugal, nas variedades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 e </a:t>
            </a:r>
            <a:r>
              <a:rPr b="1" lang="pt-BR">
                <a:solidFill>
                  <a:srgbClr val="000000"/>
                </a:solidFill>
              </a:rPr>
              <a:t>branco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Usando somente as medições de duas variáveis (</a:t>
            </a:r>
            <a:r>
              <a:rPr b="1" lang="pt-BR"/>
              <a:t>dióxido de enxofre</a:t>
            </a:r>
            <a:r>
              <a:rPr lang="pt-BR"/>
              <a:t> e </a:t>
            </a:r>
            <a:r>
              <a:rPr b="1" lang="pt-BR"/>
              <a:t>cloretos</a:t>
            </a:r>
            <a:r>
              <a:rPr lang="pt-BR"/>
              <a:t>) é possível ter uma boa idéia se o vinho é branco ou tinto.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Acabou de chegar no laboratório uma amostra </a:t>
            </a:r>
            <a:r>
              <a:rPr b="1" lang="pt-BR">
                <a:solidFill>
                  <a:srgbClr val="0000FF"/>
                </a:solidFill>
              </a:rPr>
              <a:t>X</a:t>
            </a:r>
            <a:r>
              <a:rPr lang="pt-BR"/>
              <a:t>. É de um vinho </a:t>
            </a:r>
            <a:r>
              <a:rPr b="1" lang="pt-BR">
                <a:solidFill>
                  <a:schemeClr val="dk1"/>
                </a:solidFill>
              </a:rPr>
              <a:t>branco</a:t>
            </a:r>
            <a:r>
              <a:rPr lang="pt-BR"/>
              <a:t> ou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? Por que?</a:t>
            </a:r>
            <a:endParaRPr/>
          </a:p>
        </p:txBody>
      </p:sp>
      <p:sp>
        <p:nvSpPr>
          <p:cNvPr id="171" name="Google Shape;171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Vinho Branco ou Tinto?</a:t>
            </a:r>
            <a:endParaRPr/>
          </a:p>
        </p:txBody>
      </p:sp>
      <p:pic>
        <p:nvPicPr>
          <p:cNvPr id="173" name="Google Shape;173;p38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4832400" y="1028050"/>
            <a:ext cx="3999900" cy="36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/>
          <p:nvPr/>
        </p:nvSpPr>
        <p:spPr>
          <a:xfrm>
            <a:off x="5526000" y="2112750"/>
            <a:ext cx="369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x</a:t>
            </a:r>
            <a:endParaRPr sz="2000">
              <a:solidFill>
                <a:srgbClr val="0000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5" name="Google Shape;175;p38"/>
          <p:cNvSpPr txBox="1"/>
          <p:nvPr/>
        </p:nvSpPr>
        <p:spPr>
          <a:xfrm>
            <a:off x="1680900" y="4693300"/>
            <a:ext cx="746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Algobeans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Wine Quality Dataset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Amostras de Vinho Verde de Portugal, nas variedades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 e </a:t>
            </a:r>
            <a:r>
              <a:rPr b="1" lang="pt-BR">
                <a:solidFill>
                  <a:srgbClr val="000000"/>
                </a:solidFill>
              </a:rPr>
              <a:t>branco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Usando somente as medições de duas variáveis (</a:t>
            </a:r>
            <a:r>
              <a:rPr b="1" lang="pt-BR"/>
              <a:t>dióxido de enxofre</a:t>
            </a:r>
            <a:r>
              <a:rPr lang="pt-BR"/>
              <a:t> e </a:t>
            </a:r>
            <a:r>
              <a:rPr b="1" lang="pt-BR"/>
              <a:t>cloretos</a:t>
            </a:r>
            <a:r>
              <a:rPr lang="pt-BR"/>
              <a:t>) é possível ter uma boa idéia se o vinho é branco ou tinto.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Acabou de chegar no laboratório uma amostra </a:t>
            </a:r>
            <a:r>
              <a:rPr b="1" lang="pt-BR">
                <a:solidFill>
                  <a:srgbClr val="0000FF"/>
                </a:solidFill>
              </a:rPr>
              <a:t>X</a:t>
            </a:r>
            <a:r>
              <a:rPr lang="pt-BR"/>
              <a:t>. É de um vinho </a:t>
            </a:r>
            <a:r>
              <a:rPr b="1" lang="pt-BR">
                <a:solidFill>
                  <a:schemeClr val="dk1"/>
                </a:solidFill>
              </a:rPr>
              <a:t>branco</a:t>
            </a:r>
            <a:r>
              <a:rPr lang="pt-BR"/>
              <a:t> ou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? Por que?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E a amostra     ?</a:t>
            </a:r>
            <a:endParaRPr/>
          </a:p>
        </p:txBody>
      </p:sp>
      <p:sp>
        <p:nvSpPr>
          <p:cNvPr id="181" name="Google Shape;181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Vinho Branco ou Tinto?</a:t>
            </a:r>
            <a:endParaRPr/>
          </a:p>
        </p:txBody>
      </p:sp>
      <p:pic>
        <p:nvPicPr>
          <p:cNvPr id="183" name="Google Shape;183;p39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4832400" y="1028050"/>
            <a:ext cx="3999900" cy="36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9"/>
          <p:cNvSpPr txBox="1"/>
          <p:nvPr/>
        </p:nvSpPr>
        <p:spPr>
          <a:xfrm>
            <a:off x="5526000" y="2112750"/>
            <a:ext cx="369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x</a:t>
            </a:r>
            <a:endParaRPr sz="2000">
              <a:solidFill>
                <a:srgbClr val="0000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85" name="Google Shape;185;p39"/>
          <p:cNvSpPr/>
          <p:nvPr/>
        </p:nvSpPr>
        <p:spPr>
          <a:xfrm>
            <a:off x="6858000" y="3169450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9"/>
          <p:cNvSpPr/>
          <p:nvPr/>
        </p:nvSpPr>
        <p:spPr>
          <a:xfrm>
            <a:off x="1853250" y="4332775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Wine Quality Dataset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Amostras de Vinho Verde de Portugal, nas variedades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 e </a:t>
            </a:r>
            <a:r>
              <a:rPr b="1" lang="pt-BR">
                <a:solidFill>
                  <a:srgbClr val="000000"/>
                </a:solidFill>
              </a:rPr>
              <a:t>branco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Usando somente as medições de duas variáveis (</a:t>
            </a:r>
            <a:r>
              <a:rPr b="1" lang="pt-BR"/>
              <a:t>dióxido de enxofre</a:t>
            </a:r>
            <a:r>
              <a:rPr lang="pt-BR"/>
              <a:t> e </a:t>
            </a:r>
            <a:r>
              <a:rPr b="1" lang="pt-BR"/>
              <a:t>cloretos</a:t>
            </a:r>
            <a:r>
              <a:rPr lang="pt-BR"/>
              <a:t>) é possível ter uma boa idéia se o vinho é branco ou tinto.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Acabou de chegar no laboratório uma amostra </a:t>
            </a:r>
            <a:r>
              <a:rPr b="1" lang="pt-BR">
                <a:solidFill>
                  <a:srgbClr val="0000FF"/>
                </a:solidFill>
              </a:rPr>
              <a:t>X</a:t>
            </a:r>
            <a:r>
              <a:rPr lang="pt-BR"/>
              <a:t>. É de um vinho </a:t>
            </a:r>
            <a:r>
              <a:rPr b="1" lang="pt-BR">
                <a:solidFill>
                  <a:schemeClr val="dk1"/>
                </a:solidFill>
              </a:rPr>
              <a:t>branco</a:t>
            </a:r>
            <a:r>
              <a:rPr lang="pt-BR"/>
              <a:t> ou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? Por que?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E a amostra     ?</a:t>
            </a:r>
            <a:endParaRPr/>
          </a:p>
        </p:txBody>
      </p:sp>
      <p:sp>
        <p:nvSpPr>
          <p:cNvPr id="192" name="Google Shape;192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Vinho Branco ou Tinto?</a:t>
            </a:r>
            <a:endParaRPr/>
          </a:p>
        </p:txBody>
      </p:sp>
      <p:pic>
        <p:nvPicPr>
          <p:cNvPr id="194" name="Google Shape;194;p40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4832400" y="1028050"/>
            <a:ext cx="3999900" cy="36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5526000" y="2112750"/>
            <a:ext cx="369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x</a:t>
            </a:r>
            <a:endParaRPr sz="2000">
              <a:solidFill>
                <a:srgbClr val="0000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6" name="Google Shape;196;p40"/>
          <p:cNvSpPr/>
          <p:nvPr/>
        </p:nvSpPr>
        <p:spPr>
          <a:xfrm>
            <a:off x="6858000" y="3169450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0"/>
          <p:cNvSpPr/>
          <p:nvPr/>
        </p:nvSpPr>
        <p:spPr>
          <a:xfrm>
            <a:off x="1853250" y="4332775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0"/>
          <p:cNvSpPr/>
          <p:nvPr/>
        </p:nvSpPr>
        <p:spPr>
          <a:xfrm>
            <a:off x="3413100" y="1028050"/>
            <a:ext cx="2317800" cy="1666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7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0"/>
          <p:cNvSpPr/>
          <p:nvPr/>
        </p:nvSpPr>
        <p:spPr>
          <a:xfrm>
            <a:off x="4500000" y="2062675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0"/>
          <p:cNvSpPr/>
          <p:nvPr/>
        </p:nvSpPr>
        <p:spPr>
          <a:xfrm>
            <a:off x="4392000" y="2254125"/>
            <a:ext cx="108000" cy="1080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0"/>
          <p:cNvSpPr/>
          <p:nvPr/>
        </p:nvSpPr>
        <p:spPr>
          <a:xfrm>
            <a:off x="5526000" y="2517750"/>
            <a:ext cx="108000" cy="1080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0"/>
          <p:cNvSpPr/>
          <p:nvPr/>
        </p:nvSpPr>
        <p:spPr>
          <a:xfrm>
            <a:off x="4518000" y="1588975"/>
            <a:ext cx="108000" cy="1080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0"/>
          <p:cNvSpPr/>
          <p:nvPr/>
        </p:nvSpPr>
        <p:spPr>
          <a:xfrm>
            <a:off x="4999475" y="1696975"/>
            <a:ext cx="108000" cy="1080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0"/>
          <p:cNvSpPr/>
          <p:nvPr/>
        </p:nvSpPr>
        <p:spPr>
          <a:xfrm>
            <a:off x="5165525" y="1696975"/>
            <a:ext cx="108000" cy="1080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/>
          <p:nvPr/>
        </p:nvSpPr>
        <p:spPr>
          <a:xfrm>
            <a:off x="4392000" y="1467625"/>
            <a:ext cx="108000" cy="1080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1680900" y="4693300"/>
            <a:ext cx="746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Algobeans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Condensed"/>
                <a:ea typeface="Roboto Condensed"/>
                <a:cs typeface="Roboto Condensed"/>
                <a:sym typeface="Roboto Condensed"/>
              </a:rPr>
              <a:t>k Nearest Neighbors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Com uma nova amostra, para a qual não se sabe qual a </a:t>
            </a:r>
            <a:r>
              <a:rPr b="1" lang="pt-BR"/>
              <a:t>classe</a:t>
            </a:r>
            <a:r>
              <a:rPr lang="pt-BR"/>
              <a:t> (se é tinto ou branco):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Encontrar, na base de </a:t>
            </a:r>
            <a:r>
              <a:rPr b="1" lang="pt-BR"/>
              <a:t>amostras rotuladas</a:t>
            </a:r>
            <a:r>
              <a:rPr lang="pt-BR"/>
              <a:t>, os k vizinhos mais próximos ao novo ponto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pt-BR"/>
              <a:t>Usar a classe da </a:t>
            </a:r>
            <a:r>
              <a:rPr b="1" lang="pt-BR"/>
              <a:t>maioria</a:t>
            </a:r>
            <a:r>
              <a:rPr lang="pt-BR"/>
              <a:t> dos k vizinhos</a:t>
            </a:r>
            <a:endParaRPr/>
          </a:p>
        </p:txBody>
      </p:sp>
      <p:sp>
        <p:nvSpPr>
          <p:cNvPr id="212" name="Google Shape;212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Condensed"/>
                <a:ea typeface="Roboto Condensed"/>
                <a:cs typeface="Roboto Condensed"/>
                <a:sym typeface="Roboto Condensed"/>
              </a:rPr>
              <a:t>Hiperparâmetro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k é um </a:t>
            </a:r>
            <a:r>
              <a:rPr b="1" lang="pt-BR"/>
              <a:t>hiperparâmetro</a:t>
            </a:r>
            <a:r>
              <a:rPr lang="pt-BR"/>
              <a:t>, ou seja, um parâmetro que </a:t>
            </a:r>
            <a:r>
              <a:rPr b="1" lang="pt-BR"/>
              <a:t>você</a:t>
            </a:r>
            <a:r>
              <a:rPr lang="pt-BR"/>
              <a:t> precisa decidir </a:t>
            </a:r>
            <a:r>
              <a:rPr b="1" lang="pt-BR"/>
              <a:t>antes</a:t>
            </a:r>
            <a:r>
              <a:rPr lang="pt-BR"/>
              <a:t> de começar o processo de </a:t>
            </a:r>
            <a:r>
              <a:rPr b="1" lang="pt-BR"/>
              <a:t>treinamento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escolha de k é muito importante para o desempenho do algoritmo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1" lang="pt-BR"/>
              <a:t>k pequeno demais</a:t>
            </a:r>
            <a:r>
              <a:rPr lang="pt-BR"/>
              <a:t>: resultados muito suscetíveis a </a:t>
            </a:r>
            <a:r>
              <a:rPr b="1" lang="pt-BR"/>
              <a:t>ruídos</a:t>
            </a:r>
            <a:r>
              <a:rPr lang="pt-BR"/>
              <a:t> na amostra de treino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b="1" lang="pt-BR"/>
              <a:t>k grande demais</a:t>
            </a:r>
            <a:r>
              <a:rPr lang="pt-BR"/>
              <a:t>: pode deixar de capturar o padrão, por considerar vizinhos longe demais</a:t>
            </a:r>
            <a:endParaRPr/>
          </a:p>
        </p:txBody>
      </p:sp>
      <p:sp>
        <p:nvSpPr>
          <p:cNvPr id="213" name="Google Shape;213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Algoritmo k Vizinhos Mais Próximos (k-NN)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Analisa o texto a classificar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Pega os termos mais importantes, de acordo com tf-idf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Forma uma query com esses termos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pt-BR"/>
              <a:t>Retorna os documentos mais relevantes</a:t>
            </a:r>
            <a:endParaRPr/>
          </a:p>
        </p:txBody>
      </p:sp>
      <p:sp>
        <p:nvSpPr>
          <p:cNvPr id="219" name="Google Shape;219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Imitando k-NN Com a query More Like This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um Classificador</a:t>
            </a:r>
            <a:endParaRPr b="0" sz="1800"/>
          </a:p>
        </p:txBody>
      </p:sp>
      <p:graphicFrame>
        <p:nvGraphicFramePr>
          <p:cNvPr id="228" name="Google Shape;228;p43"/>
          <p:cNvGraphicFramePr/>
          <p:nvPr/>
        </p:nvGraphicFramePr>
        <p:xfrm>
          <a:off x="1287625" y="183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{5CFB6CAD-1BA8-4B45-B479-53A4CE09F011}</a:tableStyleId>
              </a:tblPr>
              <a:tblGrid>
                <a:gridCol w="1642200"/>
                <a:gridCol w="1168425"/>
                <a:gridCol w="1847800"/>
                <a:gridCol w="1910325"/>
              </a:tblGrid>
              <a:tr h="37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Condição Real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7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Predição do</a:t>
                      </a:r>
                      <a:br>
                        <a:rPr lang="pt-BR"/>
                      </a:br>
                      <a:r>
                        <a:rPr lang="pt-BR"/>
                        <a:t>Classificador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Verdadeiro Positivo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 Positivo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641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 Negativo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Verdadeiro Negativo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Felip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Felip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